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2" r:id="rId2"/>
    <p:sldId id="257" r:id="rId3"/>
    <p:sldId id="278" r:id="rId4"/>
    <p:sldId id="273" r:id="rId5"/>
    <p:sldId id="289" r:id="rId6"/>
    <p:sldId id="275" r:id="rId7"/>
    <p:sldId id="276" r:id="rId8"/>
    <p:sldId id="277" r:id="rId9"/>
    <p:sldId id="279" r:id="rId10"/>
    <p:sldId id="280" r:id="rId11"/>
    <p:sldId id="281" r:id="rId12"/>
    <p:sldId id="282" r:id="rId13"/>
    <p:sldId id="283" r:id="rId14"/>
    <p:sldId id="284" r:id="rId15"/>
    <p:sldId id="287" r:id="rId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821"/>
    <a:srgbClr val="DC0016"/>
    <a:srgbClr val="DC00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F65810B-1F80-24B1-3102-6E878B7F9B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D27FE455-277C-2947-5BE8-1D4D36F2B8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580418-1438-49A4-BA41-85D4E6FBE8AA}" type="datetimeFigureOut">
              <a:rPr lang="es-ES" smtClean="0"/>
              <a:t>27/03/2025</a:t>
            </a:fld>
            <a:endParaRPr lang="es-ES"/>
          </a:p>
        </p:txBody>
      </p:sp>
      <p:sp>
        <p:nvSpPr>
          <p:cNvPr id="4" name="Marcador de pie de página 3">
            <a:extLst>
              <a:ext uri="{FF2B5EF4-FFF2-40B4-BE49-F238E27FC236}">
                <a16:creationId xmlns:a16="http://schemas.microsoft.com/office/drawing/2014/main" id="{72926914-074E-4697-0B6A-F08D5D5E82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039FD338-5540-F807-7B7A-D0D73035B7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F9076E-7CEE-4151-B624-C9F81311D5F1}" type="slidenum">
              <a:rPr lang="es-ES" smtClean="0"/>
              <a:t>‹Nº›</a:t>
            </a:fld>
            <a:endParaRPr lang="es-ES"/>
          </a:p>
        </p:txBody>
      </p:sp>
    </p:spTree>
    <p:extLst>
      <p:ext uri="{BB962C8B-B14F-4D97-AF65-F5344CB8AC3E}">
        <p14:creationId xmlns:p14="http://schemas.microsoft.com/office/powerpoint/2010/main" val="353774795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E385E-D48F-4ED1-8A8E-047A5CD31E8A}" type="datetimeFigureOut">
              <a:rPr lang="es-ES" smtClean="0"/>
              <a:t>27/03/2025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C9408-5A67-4EC1-89BB-01D966727531}" type="slidenum">
              <a:rPr lang="es-ES" smtClean="0"/>
              <a:t>‹Nº›</a:t>
            </a:fld>
            <a:endParaRPr lang="es-ES"/>
          </a:p>
        </p:txBody>
      </p:sp>
    </p:spTree>
    <p:extLst>
      <p:ext uri="{BB962C8B-B14F-4D97-AF65-F5344CB8AC3E}">
        <p14:creationId xmlns:p14="http://schemas.microsoft.com/office/powerpoint/2010/main" val="2976404701"/>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DD3E84-BA10-5539-D29B-28C4342259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F66FF0-2234-6696-2E50-3942FD51D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8786A82-E0BE-1E1A-D60E-B19FA426B0E1}"/>
              </a:ext>
            </a:extLst>
          </p:cNvPr>
          <p:cNvSpPr>
            <a:spLocks noGrp="1"/>
          </p:cNvSpPr>
          <p:nvPr>
            <p:ph type="dt" sz="half" idx="10"/>
          </p:nvPr>
        </p:nvSpPr>
        <p:spPr/>
        <p:txBody>
          <a:bodyPr/>
          <a:lstStyle/>
          <a:p>
            <a:fld id="{411CFB02-A2FA-49A6-B627-D39F70EE6566}" type="datetime1">
              <a:rPr lang="es-ES" smtClean="0"/>
              <a:t>27/03/2025</a:t>
            </a:fld>
            <a:endParaRPr lang="es-ES"/>
          </a:p>
        </p:txBody>
      </p:sp>
      <p:sp>
        <p:nvSpPr>
          <p:cNvPr id="5" name="Marcador de pie de página 4">
            <a:extLst>
              <a:ext uri="{FF2B5EF4-FFF2-40B4-BE49-F238E27FC236}">
                <a16:creationId xmlns:a16="http://schemas.microsoft.com/office/drawing/2014/main" id="{AA69BC4B-9F37-6D68-5EB1-DF72112455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1DD33B-D9D3-E7EE-C616-AB634ADDD007}"/>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3834502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3AA1E-129D-656D-AF20-F2CEAA3100B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531AD7-E219-3A0A-46F6-4DB8FBAFC30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A47B32-6577-35FC-2973-A7E0016A39E1}"/>
              </a:ext>
            </a:extLst>
          </p:cNvPr>
          <p:cNvSpPr>
            <a:spLocks noGrp="1"/>
          </p:cNvSpPr>
          <p:nvPr>
            <p:ph type="dt" sz="half" idx="10"/>
          </p:nvPr>
        </p:nvSpPr>
        <p:spPr/>
        <p:txBody>
          <a:bodyPr/>
          <a:lstStyle/>
          <a:p>
            <a:fld id="{8B76EBE2-4BED-4971-83CE-0A99622B9875}" type="datetime1">
              <a:rPr lang="es-ES" smtClean="0"/>
              <a:t>27/03/2025</a:t>
            </a:fld>
            <a:endParaRPr lang="es-ES"/>
          </a:p>
        </p:txBody>
      </p:sp>
      <p:sp>
        <p:nvSpPr>
          <p:cNvPr id="5" name="Marcador de pie de página 4">
            <a:extLst>
              <a:ext uri="{FF2B5EF4-FFF2-40B4-BE49-F238E27FC236}">
                <a16:creationId xmlns:a16="http://schemas.microsoft.com/office/drawing/2014/main" id="{886A7D6D-8B13-6F14-EAFF-E02B7CFA6B7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293B349-284C-FF80-EFE0-518F0BC5A741}"/>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349259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D40678C-129C-8796-09A1-1A321329CF8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0157012-5A99-303E-66CC-E0C50013E6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3FEBD9-1514-680D-35D2-93543C6A6DC2}"/>
              </a:ext>
            </a:extLst>
          </p:cNvPr>
          <p:cNvSpPr>
            <a:spLocks noGrp="1"/>
          </p:cNvSpPr>
          <p:nvPr>
            <p:ph type="dt" sz="half" idx="10"/>
          </p:nvPr>
        </p:nvSpPr>
        <p:spPr/>
        <p:txBody>
          <a:bodyPr/>
          <a:lstStyle/>
          <a:p>
            <a:fld id="{8ABAD99C-AF56-4A9F-95CF-E0D8180B9F11}" type="datetime1">
              <a:rPr lang="es-ES" smtClean="0"/>
              <a:t>27/03/2025</a:t>
            </a:fld>
            <a:endParaRPr lang="es-ES"/>
          </a:p>
        </p:txBody>
      </p:sp>
      <p:sp>
        <p:nvSpPr>
          <p:cNvPr id="5" name="Marcador de pie de página 4">
            <a:extLst>
              <a:ext uri="{FF2B5EF4-FFF2-40B4-BE49-F238E27FC236}">
                <a16:creationId xmlns:a16="http://schemas.microsoft.com/office/drawing/2014/main" id="{E4B49092-7966-6151-D767-D989713757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07249-D44A-4885-27D2-DB79EE9D5DA8}"/>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142314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0B0A3-C41B-FD55-9AF3-BFFC3536F2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CD757B-D594-1017-B23A-06211890B5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365C19-16F9-EC3C-C39E-7E5659080DBA}"/>
              </a:ext>
            </a:extLst>
          </p:cNvPr>
          <p:cNvSpPr>
            <a:spLocks noGrp="1"/>
          </p:cNvSpPr>
          <p:nvPr>
            <p:ph type="dt" sz="half" idx="10"/>
          </p:nvPr>
        </p:nvSpPr>
        <p:spPr/>
        <p:txBody>
          <a:bodyPr/>
          <a:lstStyle/>
          <a:p>
            <a:fld id="{92BF0731-0E59-43FD-B303-34BCD24857C4}" type="datetime1">
              <a:rPr lang="es-ES" smtClean="0"/>
              <a:t>27/03/2025</a:t>
            </a:fld>
            <a:endParaRPr lang="es-ES"/>
          </a:p>
        </p:txBody>
      </p:sp>
      <p:sp>
        <p:nvSpPr>
          <p:cNvPr id="5" name="Marcador de pie de página 4">
            <a:extLst>
              <a:ext uri="{FF2B5EF4-FFF2-40B4-BE49-F238E27FC236}">
                <a16:creationId xmlns:a16="http://schemas.microsoft.com/office/drawing/2014/main" id="{3EDA0762-D0B7-BCFD-0011-DFADF960DF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12D4B8-6081-BEAE-ED9B-F7F2E3FD0E0E}"/>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343504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67D03-3998-89B2-6961-A5C4BC6CD4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37DFC5-8DC0-2EFF-B09A-4911D46D8F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9F9470-95CF-5021-CAEE-A37497A69CD0}"/>
              </a:ext>
            </a:extLst>
          </p:cNvPr>
          <p:cNvSpPr>
            <a:spLocks noGrp="1"/>
          </p:cNvSpPr>
          <p:nvPr>
            <p:ph type="dt" sz="half" idx="10"/>
          </p:nvPr>
        </p:nvSpPr>
        <p:spPr/>
        <p:txBody>
          <a:bodyPr/>
          <a:lstStyle/>
          <a:p>
            <a:fld id="{77178FCB-ECE4-47B2-831A-0EA9AB18B1D8}" type="datetime1">
              <a:rPr lang="es-ES" smtClean="0"/>
              <a:t>27/03/2025</a:t>
            </a:fld>
            <a:endParaRPr lang="es-ES"/>
          </a:p>
        </p:txBody>
      </p:sp>
      <p:sp>
        <p:nvSpPr>
          <p:cNvPr id="5" name="Marcador de pie de página 4">
            <a:extLst>
              <a:ext uri="{FF2B5EF4-FFF2-40B4-BE49-F238E27FC236}">
                <a16:creationId xmlns:a16="http://schemas.microsoft.com/office/drawing/2014/main" id="{AEEAE9E0-BDD0-FAD2-A91C-41770C8F79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C37CFC-6B01-E36E-7B30-6E7DFF8302DA}"/>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63449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7AE4B-2B52-16D0-7CB9-6BA048E8CD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A0EAE61-AFD7-A7EF-8FF0-E6E9AE365AB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32CFF6F-EFA1-AD6D-76B3-D8EB30B1156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3A5094-913C-E075-8662-990036581F85}"/>
              </a:ext>
            </a:extLst>
          </p:cNvPr>
          <p:cNvSpPr>
            <a:spLocks noGrp="1"/>
          </p:cNvSpPr>
          <p:nvPr>
            <p:ph type="dt" sz="half" idx="10"/>
          </p:nvPr>
        </p:nvSpPr>
        <p:spPr/>
        <p:txBody>
          <a:bodyPr/>
          <a:lstStyle/>
          <a:p>
            <a:fld id="{51EFA2CB-E8C5-489D-A3A7-629A70922DCA}" type="datetime1">
              <a:rPr lang="es-ES" smtClean="0"/>
              <a:t>27/03/2025</a:t>
            </a:fld>
            <a:endParaRPr lang="es-ES"/>
          </a:p>
        </p:txBody>
      </p:sp>
      <p:sp>
        <p:nvSpPr>
          <p:cNvPr id="6" name="Marcador de pie de página 5">
            <a:extLst>
              <a:ext uri="{FF2B5EF4-FFF2-40B4-BE49-F238E27FC236}">
                <a16:creationId xmlns:a16="http://schemas.microsoft.com/office/drawing/2014/main" id="{02BA9799-01D7-177A-FEFC-B8179D5FF9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9D1A1F-1A3B-5CC7-FFDE-A55EB9BEAC11}"/>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273259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0D021-A36A-099E-DD60-2F74A3112E7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C617E-DA5F-136A-C17F-370BAA28F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971143E-7CEA-DBB1-0261-0933D62398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78C9548-A95C-CD94-4150-6DEDFDD89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46360D-4900-3242-FBD5-C684AC4AC0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4ED8DF-6D36-BD4A-B477-78A96701C420}"/>
              </a:ext>
            </a:extLst>
          </p:cNvPr>
          <p:cNvSpPr>
            <a:spLocks noGrp="1"/>
          </p:cNvSpPr>
          <p:nvPr>
            <p:ph type="dt" sz="half" idx="10"/>
          </p:nvPr>
        </p:nvSpPr>
        <p:spPr/>
        <p:txBody>
          <a:bodyPr/>
          <a:lstStyle/>
          <a:p>
            <a:fld id="{C69E0B72-9C4D-464D-AA52-3ED3B0D45CC0}" type="datetime1">
              <a:rPr lang="es-ES" smtClean="0"/>
              <a:t>27/03/2025</a:t>
            </a:fld>
            <a:endParaRPr lang="es-ES"/>
          </a:p>
        </p:txBody>
      </p:sp>
      <p:sp>
        <p:nvSpPr>
          <p:cNvPr id="8" name="Marcador de pie de página 7">
            <a:extLst>
              <a:ext uri="{FF2B5EF4-FFF2-40B4-BE49-F238E27FC236}">
                <a16:creationId xmlns:a16="http://schemas.microsoft.com/office/drawing/2014/main" id="{866F8426-6AB1-FFB6-53DB-9C38D4B993C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76BEAA-7D3F-F33F-F37F-A4F01E1534FB}"/>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425763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255162-4586-3777-FD94-B3731DAB0FC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F14BAF7-99C8-5D1D-0A1B-DC7481F65C3C}"/>
              </a:ext>
            </a:extLst>
          </p:cNvPr>
          <p:cNvSpPr>
            <a:spLocks noGrp="1"/>
          </p:cNvSpPr>
          <p:nvPr>
            <p:ph type="dt" sz="half" idx="10"/>
          </p:nvPr>
        </p:nvSpPr>
        <p:spPr/>
        <p:txBody>
          <a:bodyPr/>
          <a:lstStyle/>
          <a:p>
            <a:fld id="{4EDE2073-4C07-4962-B9DD-3F32CA04491A}" type="datetime1">
              <a:rPr lang="es-ES" smtClean="0"/>
              <a:t>27/03/2025</a:t>
            </a:fld>
            <a:endParaRPr lang="es-ES"/>
          </a:p>
        </p:txBody>
      </p:sp>
      <p:sp>
        <p:nvSpPr>
          <p:cNvPr id="4" name="Marcador de pie de página 3">
            <a:extLst>
              <a:ext uri="{FF2B5EF4-FFF2-40B4-BE49-F238E27FC236}">
                <a16:creationId xmlns:a16="http://schemas.microsoft.com/office/drawing/2014/main" id="{4C16B678-D867-A398-F6DE-BE1121B51A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896485D-2C41-CB73-E05C-41679216B2E8}"/>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81384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141BA09-F948-CEA0-D7E6-53C1993FAF83}"/>
              </a:ext>
            </a:extLst>
          </p:cNvPr>
          <p:cNvSpPr>
            <a:spLocks noGrp="1"/>
          </p:cNvSpPr>
          <p:nvPr>
            <p:ph type="dt" sz="half" idx="10"/>
          </p:nvPr>
        </p:nvSpPr>
        <p:spPr/>
        <p:txBody>
          <a:bodyPr/>
          <a:lstStyle/>
          <a:p>
            <a:fld id="{6EB95C84-D37D-42C9-8C48-FEC1C147D7CF}" type="datetime1">
              <a:rPr lang="es-ES" smtClean="0"/>
              <a:t>27/03/2025</a:t>
            </a:fld>
            <a:endParaRPr lang="es-ES"/>
          </a:p>
        </p:txBody>
      </p:sp>
      <p:sp>
        <p:nvSpPr>
          <p:cNvPr id="3" name="Marcador de pie de página 2">
            <a:extLst>
              <a:ext uri="{FF2B5EF4-FFF2-40B4-BE49-F238E27FC236}">
                <a16:creationId xmlns:a16="http://schemas.microsoft.com/office/drawing/2014/main" id="{AC7CBEA3-02CE-78DD-EAAD-592E648D7E5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E14111-8F52-EF60-508E-55970A1C34A3}"/>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762012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A4B1A-7CEF-B398-9032-61EDAF8AC1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F39067-A573-A517-E34F-CD8CB8D60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2165730-732C-B446-8CD0-8DBB8191F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6A3ADA-DCC6-588E-C712-AFED93AF6D58}"/>
              </a:ext>
            </a:extLst>
          </p:cNvPr>
          <p:cNvSpPr>
            <a:spLocks noGrp="1"/>
          </p:cNvSpPr>
          <p:nvPr>
            <p:ph type="dt" sz="half" idx="10"/>
          </p:nvPr>
        </p:nvSpPr>
        <p:spPr/>
        <p:txBody>
          <a:bodyPr/>
          <a:lstStyle/>
          <a:p>
            <a:fld id="{1BAD0E68-24B2-46E2-80BC-5E785DBC82DD}" type="datetime1">
              <a:rPr lang="es-ES" smtClean="0"/>
              <a:t>27/03/2025</a:t>
            </a:fld>
            <a:endParaRPr lang="es-ES"/>
          </a:p>
        </p:txBody>
      </p:sp>
      <p:sp>
        <p:nvSpPr>
          <p:cNvPr id="6" name="Marcador de pie de página 5">
            <a:extLst>
              <a:ext uri="{FF2B5EF4-FFF2-40B4-BE49-F238E27FC236}">
                <a16:creationId xmlns:a16="http://schemas.microsoft.com/office/drawing/2014/main" id="{317AAE11-F737-532C-D4B3-09B67C3C89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4A3E433-886E-EF9B-68C5-71460DA4062B}"/>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11182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63164-21CE-E63C-D897-743C7C572D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82DC84C-DC88-8222-D6D1-55ED099307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6289A1-03C6-7E7D-EC82-8866968F6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8F07A0-1AFE-165F-EBFE-EF4B4C46C00C}"/>
              </a:ext>
            </a:extLst>
          </p:cNvPr>
          <p:cNvSpPr>
            <a:spLocks noGrp="1"/>
          </p:cNvSpPr>
          <p:nvPr>
            <p:ph type="dt" sz="half" idx="10"/>
          </p:nvPr>
        </p:nvSpPr>
        <p:spPr/>
        <p:txBody>
          <a:bodyPr/>
          <a:lstStyle/>
          <a:p>
            <a:fld id="{3D1EC83C-677B-474B-92E2-03F15AE781A0}" type="datetime1">
              <a:rPr lang="es-ES" smtClean="0"/>
              <a:t>27/03/2025</a:t>
            </a:fld>
            <a:endParaRPr lang="es-ES"/>
          </a:p>
        </p:txBody>
      </p:sp>
      <p:sp>
        <p:nvSpPr>
          <p:cNvPr id="6" name="Marcador de pie de página 5">
            <a:extLst>
              <a:ext uri="{FF2B5EF4-FFF2-40B4-BE49-F238E27FC236}">
                <a16:creationId xmlns:a16="http://schemas.microsoft.com/office/drawing/2014/main" id="{0884DAB7-9A6F-F519-9EAB-F57F584504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FCE2B54-BFD2-D4F7-F6A2-330E54630509}"/>
              </a:ext>
            </a:extLst>
          </p:cNvPr>
          <p:cNvSpPr>
            <a:spLocks noGrp="1"/>
          </p:cNvSpPr>
          <p:nvPr>
            <p:ph type="sldNum" sz="quarter" idx="12"/>
          </p:nvPr>
        </p:nvSpPr>
        <p:spPr/>
        <p:txBody>
          <a:bodyPr/>
          <a:lstStyle/>
          <a:p>
            <a:fld id="{46467BC3-FC57-4FA8-8726-DF9ED7064ED3}" type="slidenum">
              <a:rPr lang="es-ES" smtClean="0"/>
              <a:t>‹Nº›</a:t>
            </a:fld>
            <a:endParaRPr lang="es-ES"/>
          </a:p>
        </p:txBody>
      </p:sp>
    </p:spTree>
    <p:extLst>
      <p:ext uri="{BB962C8B-B14F-4D97-AF65-F5344CB8AC3E}">
        <p14:creationId xmlns:p14="http://schemas.microsoft.com/office/powerpoint/2010/main" val="40377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C0016">
            <a:alpha val="24000"/>
          </a:srgbClr>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DE5F9E-0976-3FCD-A801-9D98957B7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3F7BC2-7A73-5437-84AB-749FF2A44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F0351D-1C0F-AC0F-501B-5DDBC3300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BBB26-478D-4D12-A662-00FDBB9A1DF4}" type="datetime1">
              <a:rPr lang="es-ES" smtClean="0"/>
              <a:t>27/03/2025</a:t>
            </a:fld>
            <a:endParaRPr lang="es-ES"/>
          </a:p>
        </p:txBody>
      </p:sp>
      <p:sp>
        <p:nvSpPr>
          <p:cNvPr id="5" name="Marcador de pie de página 4">
            <a:extLst>
              <a:ext uri="{FF2B5EF4-FFF2-40B4-BE49-F238E27FC236}">
                <a16:creationId xmlns:a16="http://schemas.microsoft.com/office/drawing/2014/main" id="{EA9F5B21-4D54-1D8B-7BEB-B78D3B0B4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EDA7ACE-E407-C5F1-DD43-AE24A88642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67BC3-FC57-4FA8-8726-DF9ED7064ED3}" type="slidenum">
              <a:rPr lang="es-ES" smtClean="0"/>
              <a:t>‹Nº›</a:t>
            </a:fld>
            <a:endParaRPr lang="es-ES"/>
          </a:p>
        </p:txBody>
      </p:sp>
    </p:spTree>
    <p:extLst>
      <p:ext uri="{BB962C8B-B14F-4D97-AF65-F5344CB8AC3E}">
        <p14:creationId xmlns:p14="http://schemas.microsoft.com/office/powerpoint/2010/main" val="2003829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D40821"/>
            </a:gs>
            <a:gs pos="90000">
              <a:schemeClr val="bg1"/>
            </a:gs>
            <a:gs pos="100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3" name="Imagen 2" descr="Imagen que contiene nombre de la empresa">
            <a:extLst>
              <a:ext uri="{FF2B5EF4-FFF2-40B4-BE49-F238E27FC236}">
                <a16:creationId xmlns:a16="http://schemas.microsoft.com/office/drawing/2014/main" id="{7953901A-C5FD-FB8E-8549-8A1467DB9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222" y="1130352"/>
            <a:ext cx="8495555" cy="5147618"/>
          </a:xfrm>
          <a:prstGeom prst="rect">
            <a:avLst/>
          </a:prstGeom>
        </p:spPr>
      </p:pic>
      <p:pic>
        <p:nvPicPr>
          <p:cNvPr id="9" name="Imagen 8">
            <a:extLst>
              <a:ext uri="{FF2B5EF4-FFF2-40B4-BE49-F238E27FC236}">
                <a16:creationId xmlns:a16="http://schemas.microsoft.com/office/drawing/2014/main" id="{2A864DCD-49DC-7D98-DF5D-599EBEA20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68894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sp>
        <p:nvSpPr>
          <p:cNvPr id="2" name="CuadroTexto 1">
            <a:extLst>
              <a:ext uri="{FF2B5EF4-FFF2-40B4-BE49-F238E27FC236}">
                <a16:creationId xmlns:a16="http://schemas.microsoft.com/office/drawing/2014/main" id="{09898C6E-BB77-6C36-C93E-468608DD4C78}"/>
              </a:ext>
            </a:extLst>
          </p:cNvPr>
          <p:cNvSpPr txBox="1"/>
          <p:nvPr/>
        </p:nvSpPr>
        <p:spPr>
          <a:xfrm>
            <a:off x="1023582" y="1130352"/>
            <a:ext cx="9567081" cy="1571392"/>
          </a:xfrm>
          <a:prstGeom prst="rect">
            <a:avLst/>
          </a:prstGeom>
          <a:noFill/>
        </p:spPr>
        <p:txBody>
          <a:bodyPr wrap="square" rtlCol="0">
            <a:spAutoFit/>
          </a:bodyPr>
          <a:lstStyle/>
          <a:p>
            <a:pPr marL="342900" lvl="0" indent="-342900">
              <a:lnSpc>
                <a:spcPct val="107000"/>
              </a:lnSpc>
              <a:spcAft>
                <a:spcPts val="800"/>
              </a:spcAft>
              <a:buFont typeface="Arial" panose="020B0604020202020204" pitchFamily="34" charset="0"/>
              <a:buChar char="•"/>
              <a:tabLst>
                <a:tab pos="457200" algn="l"/>
              </a:tabLst>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Las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planchas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han sido mecanizadas por los alumnos de GM Mecanizado. </a:t>
            </a:r>
          </a:p>
          <a:p>
            <a:pPr marL="342900" lvl="0" indent="-342900" algn="just">
              <a:lnSpc>
                <a:spcPct val="107000"/>
              </a:lnSpc>
              <a:spcAft>
                <a:spcPts val="800"/>
              </a:spcAft>
              <a:buFont typeface="Arial" panose="020B0604020202020204" pitchFamily="34" charset="0"/>
              <a:buChar char="•"/>
              <a:tabLst>
                <a:tab pos="457200" algn="l"/>
              </a:tabLst>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Las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cunas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son montadas, programadas y calibradas por los alumnos de GS Mecatrónica.</a:t>
            </a:r>
          </a:p>
          <a:p>
            <a:pPr marL="342900" lvl="0" indent="-342900">
              <a:lnSpc>
                <a:spcPct val="107000"/>
              </a:lnSpc>
              <a:spcAft>
                <a:spcPts val="800"/>
              </a:spcAft>
              <a:buFont typeface="Arial" panose="020B0604020202020204" pitchFamily="34" charset="0"/>
              <a:buChar char="•"/>
              <a:tabLst>
                <a:tab pos="457200" algn="l"/>
              </a:tabLst>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Los alumnos de GB de Electricidad y Electrónica ensamblan la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electrónica</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para la fototerapia. </a:t>
            </a:r>
          </a:p>
          <a:p>
            <a:pPr marL="342900" lvl="0" indent="-342900">
              <a:lnSpc>
                <a:spcPct val="107000"/>
              </a:lnSpc>
              <a:spcAft>
                <a:spcPts val="800"/>
              </a:spcAft>
              <a:buFont typeface="Arial" panose="020B0604020202020204" pitchFamily="34" charset="0"/>
              <a:buChar char="•"/>
              <a:tabLst>
                <a:tab pos="457200" algn="l"/>
              </a:tabLst>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Se trata así de un proyecto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colaborativo</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intercentros e </a:t>
            </a:r>
            <a:r>
              <a:rPr lang="es-ES" sz="1800" dirty="0" err="1">
                <a:effectLst/>
                <a:latin typeface="Decima Nova Pro" panose="02000506000000020004" pitchFamily="50" charset="0"/>
                <a:ea typeface="Calibri" panose="020F0502020204030204" pitchFamily="34" charset="0"/>
                <a:cs typeface="Times New Roman" panose="02020603050405020304" pitchFamily="18" charset="0"/>
              </a:rPr>
              <a:t>interciclos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Imagen que contiene interior, computadora, escritorio, tabla&#10;&#10;Descripción generada automáticamente">
            <a:extLst>
              <a:ext uri="{FF2B5EF4-FFF2-40B4-BE49-F238E27FC236}">
                <a16:creationId xmlns:a16="http://schemas.microsoft.com/office/drawing/2014/main" id="{77D4AAAC-F424-9AA9-DE0D-05E1EF2B9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979" y="2625789"/>
            <a:ext cx="5572042" cy="4179032"/>
          </a:xfrm>
          <a:prstGeom prst="rect">
            <a:avLst/>
          </a:prstGeom>
          <a:ln>
            <a:noFill/>
          </a:ln>
          <a:effectLst>
            <a:softEdge rad="112500"/>
          </a:effectLst>
        </p:spPr>
      </p:pic>
      <p:pic>
        <p:nvPicPr>
          <p:cNvPr id="7" name="Imagen 6">
            <a:extLst>
              <a:ext uri="{FF2B5EF4-FFF2-40B4-BE49-F238E27FC236}">
                <a16:creationId xmlns:a16="http://schemas.microsoft.com/office/drawing/2014/main" id="{75C29ED1-8431-3DA5-74AB-6D88776FD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145959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2" name="fresadora CNC mecanizando planchas de la cuna">
            <a:hlinkClick r:id="" action="ppaction://media"/>
            <a:extLst>
              <a:ext uri="{FF2B5EF4-FFF2-40B4-BE49-F238E27FC236}">
                <a16:creationId xmlns:a16="http://schemas.microsoft.com/office/drawing/2014/main" id="{E3AAB3A2-3832-6EC0-0701-31B6E0D2B2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3600" y="971550"/>
            <a:ext cx="10464800" cy="5886450"/>
          </a:xfrm>
          <a:prstGeom prst="rect">
            <a:avLst/>
          </a:prstGeom>
          <a:ln>
            <a:noFill/>
          </a:ln>
          <a:effectLst>
            <a:softEdge rad="112500"/>
          </a:effectLst>
        </p:spPr>
      </p:pic>
      <p:pic>
        <p:nvPicPr>
          <p:cNvPr id="3" name="Imagen 2">
            <a:extLst>
              <a:ext uri="{FF2B5EF4-FFF2-40B4-BE49-F238E27FC236}">
                <a16:creationId xmlns:a16="http://schemas.microsoft.com/office/drawing/2014/main" id="{EBF12C4C-FB29-2FF9-7B5A-2AED2C432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17121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2" name="Imagen 1" descr="Imagen que contiene persona, hombre, tabla, corte&#10;&#10;Descripción generada automáticamente">
            <a:extLst>
              <a:ext uri="{FF2B5EF4-FFF2-40B4-BE49-F238E27FC236}">
                <a16:creationId xmlns:a16="http://schemas.microsoft.com/office/drawing/2014/main" id="{1E04D104-C9EF-ACF6-66BD-67F0F64D2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612" y="986133"/>
            <a:ext cx="4339479" cy="5785972"/>
          </a:xfrm>
          <a:prstGeom prst="rect">
            <a:avLst/>
          </a:prstGeom>
          <a:ln>
            <a:noFill/>
          </a:ln>
          <a:effectLst>
            <a:softEdge rad="112500"/>
          </a:effectLst>
        </p:spPr>
      </p:pic>
      <p:pic>
        <p:nvPicPr>
          <p:cNvPr id="3" name="Imagen 2" descr="Imagen que contiene interior, tabla, aparato, máquina de coser&#10;&#10;Descripción generada automáticamente">
            <a:extLst>
              <a:ext uri="{FF2B5EF4-FFF2-40B4-BE49-F238E27FC236}">
                <a16:creationId xmlns:a16="http://schemas.microsoft.com/office/drawing/2014/main" id="{A5472FA1-F7F9-17F3-D265-D175C1EA7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048" y="1877079"/>
            <a:ext cx="5346340" cy="4009755"/>
          </a:xfrm>
          <a:prstGeom prst="rect">
            <a:avLst/>
          </a:prstGeom>
          <a:ln>
            <a:noFill/>
          </a:ln>
          <a:effectLst>
            <a:softEdge rad="112500"/>
          </a:effectLst>
        </p:spPr>
      </p:pic>
      <p:pic>
        <p:nvPicPr>
          <p:cNvPr id="7" name="Imagen 6">
            <a:extLst>
              <a:ext uri="{FF2B5EF4-FFF2-40B4-BE49-F238E27FC236}">
                <a16:creationId xmlns:a16="http://schemas.microsoft.com/office/drawing/2014/main" id="{2CB8C544-AA33-0769-B743-5DCBA565F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388072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graphicFrame>
        <p:nvGraphicFramePr>
          <p:cNvPr id="2" name="Tabla 2">
            <a:extLst>
              <a:ext uri="{FF2B5EF4-FFF2-40B4-BE49-F238E27FC236}">
                <a16:creationId xmlns:a16="http://schemas.microsoft.com/office/drawing/2014/main" id="{87E419C9-0242-8811-B4EA-FA0011B7E8A6}"/>
              </a:ext>
            </a:extLst>
          </p:cNvPr>
          <p:cNvGraphicFramePr>
            <a:graphicFrameLocks noGrp="1"/>
          </p:cNvGraphicFramePr>
          <p:nvPr>
            <p:extLst>
              <p:ext uri="{D42A27DB-BD31-4B8C-83A1-F6EECF244321}">
                <p14:modId xmlns:p14="http://schemas.microsoft.com/office/powerpoint/2010/main" val="3656653524"/>
              </p:ext>
            </p:extLst>
          </p:nvPr>
        </p:nvGraphicFramePr>
        <p:xfrm>
          <a:off x="646546" y="1443642"/>
          <a:ext cx="10898907" cy="4753956"/>
        </p:xfrm>
        <a:graphic>
          <a:graphicData uri="http://schemas.openxmlformats.org/drawingml/2006/table">
            <a:tbl>
              <a:tblPr firstRow="1" bandRow="1">
                <a:tableStyleId>{5C22544A-7EE6-4342-B048-85BDC9FD1C3A}</a:tableStyleId>
              </a:tblPr>
              <a:tblGrid>
                <a:gridCol w="3632969">
                  <a:extLst>
                    <a:ext uri="{9D8B030D-6E8A-4147-A177-3AD203B41FA5}">
                      <a16:colId xmlns:a16="http://schemas.microsoft.com/office/drawing/2014/main" val="2059566470"/>
                    </a:ext>
                  </a:extLst>
                </a:gridCol>
                <a:gridCol w="3632969">
                  <a:extLst>
                    <a:ext uri="{9D8B030D-6E8A-4147-A177-3AD203B41FA5}">
                      <a16:colId xmlns:a16="http://schemas.microsoft.com/office/drawing/2014/main" val="2527891783"/>
                    </a:ext>
                  </a:extLst>
                </a:gridCol>
                <a:gridCol w="3632969">
                  <a:extLst>
                    <a:ext uri="{9D8B030D-6E8A-4147-A177-3AD203B41FA5}">
                      <a16:colId xmlns:a16="http://schemas.microsoft.com/office/drawing/2014/main" val="2818085007"/>
                    </a:ext>
                  </a:extLst>
                </a:gridCol>
              </a:tblGrid>
              <a:tr h="579751">
                <a:tc>
                  <a:txBody>
                    <a:bodyPr/>
                    <a:lstStyle/>
                    <a:p>
                      <a:pPr algn="ctr"/>
                      <a:r>
                        <a:rPr lang="es-ES" sz="2400" b="1" dirty="0">
                          <a:solidFill>
                            <a:schemeClr val="tx1"/>
                          </a:solidFill>
                        </a:rPr>
                        <a:t>GRADO BÁSICO</a:t>
                      </a:r>
                    </a:p>
                  </a:txBody>
                  <a:tcPr>
                    <a:solidFill>
                      <a:schemeClr val="accent3">
                        <a:lumMod val="60000"/>
                        <a:lumOff val="40000"/>
                      </a:schemeClr>
                    </a:solidFill>
                  </a:tcPr>
                </a:tc>
                <a:tc>
                  <a:txBody>
                    <a:bodyPr/>
                    <a:lstStyle/>
                    <a:p>
                      <a:pPr algn="ctr"/>
                      <a:r>
                        <a:rPr lang="es-ES" sz="2400" b="1" dirty="0">
                          <a:solidFill>
                            <a:schemeClr val="tx1"/>
                          </a:solidFill>
                        </a:rPr>
                        <a:t>GRADO MEDIO</a:t>
                      </a:r>
                    </a:p>
                  </a:txBody>
                  <a:tcPr>
                    <a:solidFill>
                      <a:schemeClr val="accent3">
                        <a:lumMod val="60000"/>
                        <a:lumOff val="40000"/>
                      </a:schemeClr>
                    </a:solidFill>
                  </a:tcPr>
                </a:tc>
                <a:tc>
                  <a:txBody>
                    <a:bodyPr/>
                    <a:lstStyle/>
                    <a:p>
                      <a:pPr algn="ctr"/>
                      <a:r>
                        <a:rPr lang="es-ES" sz="2400" b="1" dirty="0">
                          <a:solidFill>
                            <a:schemeClr val="tx1"/>
                          </a:solidFill>
                        </a:rPr>
                        <a:t>GRADO SUPERIOR</a:t>
                      </a:r>
                    </a:p>
                  </a:txBody>
                  <a:tcPr>
                    <a:solidFill>
                      <a:schemeClr val="accent3">
                        <a:lumMod val="60000"/>
                        <a:lumOff val="40000"/>
                      </a:schemeClr>
                    </a:solidFill>
                  </a:tcPr>
                </a:tc>
                <a:extLst>
                  <a:ext uri="{0D108BD9-81ED-4DB2-BD59-A6C34878D82A}">
                    <a16:rowId xmlns:a16="http://schemas.microsoft.com/office/drawing/2014/main" val="1809605717"/>
                  </a:ext>
                </a:extLst>
              </a:tr>
              <a:tr h="1043551">
                <a:tc rowSpan="4">
                  <a:txBody>
                    <a:bodyPr/>
                    <a:lstStyle/>
                    <a:p>
                      <a:pPr algn="ctr"/>
                      <a:r>
                        <a:rPr lang="es-ES" sz="2400" b="1" dirty="0">
                          <a:solidFill>
                            <a:schemeClr val="bg1"/>
                          </a:solidFill>
                        </a:rPr>
                        <a:t>ELECTRICIDAD Y ELECTRÓNICA</a:t>
                      </a:r>
                    </a:p>
                  </a:txBody>
                  <a:tcPr>
                    <a:solidFill>
                      <a:srgbClr val="DC0016"/>
                    </a:solidFill>
                  </a:tcPr>
                </a:tc>
                <a:tc>
                  <a:txBody>
                    <a:bodyPr/>
                    <a:lstStyle/>
                    <a:p>
                      <a:pPr algn="ctr"/>
                      <a:r>
                        <a:rPr lang="es-ES" sz="2400" b="1" dirty="0">
                          <a:solidFill>
                            <a:schemeClr val="bg1"/>
                          </a:solidFill>
                        </a:rPr>
                        <a:t>MANTENIMIENTO ELECTROMECÁNICO</a:t>
                      </a:r>
                    </a:p>
                  </a:txBody>
                  <a:tcPr>
                    <a:solidFill>
                      <a:srgbClr val="DC0016"/>
                    </a:solidFill>
                  </a:tcPr>
                </a:tc>
                <a:tc rowSpan="2">
                  <a:txBody>
                    <a:bodyPr/>
                    <a:lstStyle/>
                    <a:p>
                      <a:pPr algn="ctr"/>
                      <a:r>
                        <a:rPr lang="es-ES" sz="2400" b="1" dirty="0">
                          <a:solidFill>
                            <a:schemeClr val="bg1"/>
                          </a:solidFill>
                        </a:rPr>
                        <a:t>AUTOMATIZACIÓN Y ROBÓTICA INDUSTRIAL</a:t>
                      </a:r>
                    </a:p>
                  </a:txBody>
                  <a:tcPr>
                    <a:solidFill>
                      <a:srgbClr val="DC0016"/>
                    </a:solidFill>
                  </a:tcPr>
                </a:tc>
                <a:extLst>
                  <a:ext uri="{0D108BD9-81ED-4DB2-BD59-A6C34878D82A}">
                    <a16:rowId xmlns:a16="http://schemas.microsoft.com/office/drawing/2014/main" val="2950454376"/>
                  </a:ext>
                </a:extLst>
              </a:tr>
              <a:tr h="579751">
                <a:tc vMerge="1">
                  <a:txBody>
                    <a:bodyPr/>
                    <a:lstStyle/>
                    <a:p>
                      <a:endParaRPr lang="es-ES" dirty="0"/>
                    </a:p>
                  </a:txBody>
                  <a:tcPr/>
                </a:tc>
                <a:tc>
                  <a:txBody>
                    <a:bodyPr/>
                    <a:lstStyle/>
                    <a:p>
                      <a:pPr algn="ctr"/>
                      <a:r>
                        <a:rPr lang="es-ES" sz="2400" b="1" dirty="0">
                          <a:solidFill>
                            <a:schemeClr val="bg1"/>
                          </a:solidFill>
                        </a:rPr>
                        <a:t>MECANIZADO</a:t>
                      </a:r>
                    </a:p>
                  </a:txBody>
                  <a:tcPr>
                    <a:solidFill>
                      <a:srgbClr val="DC0016"/>
                    </a:solidFill>
                  </a:tcPr>
                </a:tc>
                <a:tc vMerge="1">
                  <a:txBody>
                    <a:bodyPr/>
                    <a:lstStyle/>
                    <a:p>
                      <a:pPr algn="ctr"/>
                      <a:endParaRPr lang="es-ES" dirty="0"/>
                    </a:p>
                  </a:txBody>
                  <a:tcPr/>
                </a:tc>
                <a:extLst>
                  <a:ext uri="{0D108BD9-81ED-4DB2-BD59-A6C34878D82A}">
                    <a16:rowId xmlns:a16="http://schemas.microsoft.com/office/drawing/2014/main" val="2018148364"/>
                  </a:ext>
                </a:extLst>
              </a:tr>
              <a:tr h="1507352">
                <a:tc vMerge="1">
                  <a:txBody>
                    <a:bodyPr/>
                    <a:lstStyle/>
                    <a:p>
                      <a:endParaRPr lang="es-ES" dirty="0"/>
                    </a:p>
                  </a:txBody>
                  <a:tcPr/>
                </a:tc>
                <a:tc>
                  <a:txBody>
                    <a:bodyPr/>
                    <a:lstStyle/>
                    <a:p>
                      <a:pPr algn="ctr"/>
                      <a:r>
                        <a:rPr lang="es-ES" sz="2400" b="1" dirty="0">
                          <a:solidFill>
                            <a:schemeClr val="bg1"/>
                          </a:solidFill>
                        </a:rPr>
                        <a:t>INSTALACIONES ELÉCTRICAS Y AUTOMÁTICAS</a:t>
                      </a:r>
                    </a:p>
                  </a:txBody>
                  <a:tcPr>
                    <a:solidFill>
                      <a:srgbClr val="DC0016"/>
                    </a:solidFill>
                  </a:tcPr>
                </a:tc>
                <a:tc rowSpan="2">
                  <a:txBody>
                    <a:bodyPr/>
                    <a:lstStyle/>
                    <a:p>
                      <a:pPr algn="ctr"/>
                      <a:r>
                        <a:rPr lang="es-ES" sz="2400" b="1" dirty="0">
                          <a:solidFill>
                            <a:schemeClr val="bg1"/>
                          </a:solidFill>
                        </a:rPr>
                        <a:t>MECATRÓNICA INDUSTRIAL</a:t>
                      </a:r>
                    </a:p>
                  </a:txBody>
                  <a:tcPr>
                    <a:solidFill>
                      <a:srgbClr val="DC0016"/>
                    </a:solidFill>
                  </a:tcPr>
                </a:tc>
                <a:extLst>
                  <a:ext uri="{0D108BD9-81ED-4DB2-BD59-A6C34878D82A}">
                    <a16:rowId xmlns:a16="http://schemas.microsoft.com/office/drawing/2014/main" val="3997255648"/>
                  </a:ext>
                </a:extLst>
              </a:tr>
              <a:tr h="1043551">
                <a:tc vMerge="1">
                  <a:txBody>
                    <a:bodyPr/>
                    <a:lstStyle/>
                    <a:p>
                      <a:endParaRPr lang="es-ES" dirty="0"/>
                    </a:p>
                  </a:txBody>
                  <a:tcPr/>
                </a:tc>
                <a:tc>
                  <a:txBody>
                    <a:bodyPr/>
                    <a:lstStyle/>
                    <a:p>
                      <a:pPr algn="ctr"/>
                      <a:r>
                        <a:rPr lang="es-ES" sz="2400" b="1" dirty="0">
                          <a:solidFill>
                            <a:schemeClr val="bg1"/>
                          </a:solidFill>
                        </a:rPr>
                        <a:t>INSTALACIONES DE TELECOMUNICACIONES</a:t>
                      </a:r>
                    </a:p>
                  </a:txBody>
                  <a:tcPr>
                    <a:solidFill>
                      <a:srgbClr val="DC0016"/>
                    </a:solidFill>
                  </a:tcPr>
                </a:tc>
                <a:tc vMerge="1">
                  <a:txBody>
                    <a:bodyPr/>
                    <a:lstStyle/>
                    <a:p>
                      <a:pPr algn="ctr"/>
                      <a:endParaRPr lang="es-ES" dirty="0"/>
                    </a:p>
                  </a:txBody>
                  <a:tcPr/>
                </a:tc>
                <a:extLst>
                  <a:ext uri="{0D108BD9-81ED-4DB2-BD59-A6C34878D82A}">
                    <a16:rowId xmlns:a16="http://schemas.microsoft.com/office/drawing/2014/main" val="3264709744"/>
                  </a:ext>
                </a:extLst>
              </a:tr>
            </a:tbl>
          </a:graphicData>
        </a:graphic>
      </p:graphicFrame>
      <p:pic>
        <p:nvPicPr>
          <p:cNvPr id="3" name="Imagen 2">
            <a:extLst>
              <a:ext uri="{FF2B5EF4-FFF2-40B4-BE49-F238E27FC236}">
                <a16:creationId xmlns:a16="http://schemas.microsoft.com/office/drawing/2014/main" id="{FB50DB0E-8857-EC42-0862-21A16B6AB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211411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2" name="Imagen 1" descr="Un grupo de personas en una oficina&#10;&#10;Descripción generada automáticamente con confianza media">
            <a:extLst>
              <a:ext uri="{FF2B5EF4-FFF2-40B4-BE49-F238E27FC236}">
                <a16:creationId xmlns:a16="http://schemas.microsoft.com/office/drawing/2014/main" id="{98F01121-7D83-21DB-9FFB-DDE0B561D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28" y="1130352"/>
            <a:ext cx="8375143" cy="5583429"/>
          </a:xfrm>
          <a:prstGeom prst="rect">
            <a:avLst/>
          </a:prstGeom>
          <a:ln>
            <a:noFill/>
          </a:ln>
          <a:effectLst>
            <a:softEdge rad="112500"/>
          </a:effectLst>
        </p:spPr>
      </p:pic>
      <p:pic>
        <p:nvPicPr>
          <p:cNvPr id="3" name="Imagen 2" descr="Un grupo de personas en una oficina&#10;&#10;Descripción generada automáticamente">
            <a:extLst>
              <a:ext uri="{FF2B5EF4-FFF2-40B4-BE49-F238E27FC236}">
                <a16:creationId xmlns:a16="http://schemas.microsoft.com/office/drawing/2014/main" id="{E577EED5-FF89-47ED-46C4-C7F5A4405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428" y="1130351"/>
            <a:ext cx="8340677" cy="5583429"/>
          </a:xfrm>
          <a:prstGeom prst="rect">
            <a:avLst/>
          </a:prstGeom>
          <a:ln>
            <a:noFill/>
          </a:ln>
          <a:effectLst>
            <a:softEdge rad="112500"/>
          </a:effectLst>
        </p:spPr>
      </p:pic>
      <p:pic>
        <p:nvPicPr>
          <p:cNvPr id="7" name="Imagen 6" descr="Una persona con una computadora en un escritorio&#10;&#10;Descripción generada automáticamente con confianza media">
            <a:extLst>
              <a:ext uri="{FF2B5EF4-FFF2-40B4-BE49-F238E27FC236}">
                <a16:creationId xmlns:a16="http://schemas.microsoft.com/office/drawing/2014/main" id="{F1D860D2-80F1-678B-CB91-6EAECE051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3962" y="1130350"/>
            <a:ext cx="8340678" cy="5583429"/>
          </a:xfrm>
          <a:prstGeom prst="rect">
            <a:avLst/>
          </a:prstGeom>
          <a:ln>
            <a:noFill/>
          </a:ln>
          <a:effectLst>
            <a:softEdge rad="112500"/>
          </a:effectLst>
        </p:spPr>
      </p:pic>
      <p:pic>
        <p:nvPicPr>
          <p:cNvPr id="8" name="Imagen 7">
            <a:extLst>
              <a:ext uri="{FF2B5EF4-FFF2-40B4-BE49-F238E27FC236}">
                <a16:creationId xmlns:a16="http://schemas.microsoft.com/office/drawing/2014/main" id="{D9E35E82-B77B-C3C8-AD02-5A79B0BA8ED2}"/>
              </a:ext>
            </a:extLst>
          </p:cNvPr>
          <p:cNvPicPr>
            <a:picLocks noChangeAspect="1"/>
          </p:cNvPicPr>
          <p:nvPr/>
        </p:nvPicPr>
        <p:blipFill>
          <a:blip r:embed="rId7"/>
          <a:stretch>
            <a:fillRect/>
          </a:stretch>
        </p:blipFill>
        <p:spPr>
          <a:xfrm>
            <a:off x="1839495" y="1130348"/>
            <a:ext cx="8375143" cy="5605227"/>
          </a:xfrm>
          <a:prstGeom prst="rect">
            <a:avLst/>
          </a:prstGeom>
          <a:ln>
            <a:noFill/>
          </a:ln>
          <a:effectLst>
            <a:softEdge rad="112500"/>
          </a:effectLst>
        </p:spPr>
      </p:pic>
      <p:pic>
        <p:nvPicPr>
          <p:cNvPr id="9" name="Imagen 8" descr="Imagen que contiene interior, persona, hombre, tabla&#10;&#10;Descripción generada automáticamente">
            <a:extLst>
              <a:ext uri="{FF2B5EF4-FFF2-40B4-BE49-F238E27FC236}">
                <a16:creationId xmlns:a16="http://schemas.microsoft.com/office/drawing/2014/main" id="{76E932D9-57FD-88FA-8730-F5A0FC26B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9495" y="997027"/>
            <a:ext cx="8807801" cy="5871867"/>
          </a:xfrm>
          <a:prstGeom prst="rect">
            <a:avLst/>
          </a:prstGeom>
          <a:ln>
            <a:noFill/>
          </a:ln>
          <a:effectLst>
            <a:softEdge rad="112500"/>
          </a:effectLst>
        </p:spPr>
      </p:pic>
      <p:pic>
        <p:nvPicPr>
          <p:cNvPr id="10" name="Imagen 9">
            <a:extLst>
              <a:ext uri="{FF2B5EF4-FFF2-40B4-BE49-F238E27FC236}">
                <a16:creationId xmlns:a16="http://schemas.microsoft.com/office/drawing/2014/main" id="{F56312A9-1013-7CC7-7515-4E1CEFA717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348687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2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8" name="Imagen 7">
            <a:extLst>
              <a:ext uri="{FF2B5EF4-FFF2-40B4-BE49-F238E27FC236}">
                <a16:creationId xmlns:a16="http://schemas.microsoft.com/office/drawing/2014/main" id="{8DC16D1D-7C79-8A84-C979-4FEF85CB5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41" y="1466850"/>
            <a:ext cx="8620125" cy="4525565"/>
          </a:xfrm>
          <a:prstGeom prst="rect">
            <a:avLst/>
          </a:prstGeom>
        </p:spPr>
      </p:pic>
      <p:pic>
        <p:nvPicPr>
          <p:cNvPr id="2" name="Imagen 1">
            <a:extLst>
              <a:ext uri="{FF2B5EF4-FFF2-40B4-BE49-F238E27FC236}">
                <a16:creationId xmlns:a16="http://schemas.microsoft.com/office/drawing/2014/main" id="{1F2BC122-3715-BBA3-C969-B9E6A80BA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642723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sp>
        <p:nvSpPr>
          <p:cNvPr id="2" name="CuadroTexto 1">
            <a:extLst>
              <a:ext uri="{FF2B5EF4-FFF2-40B4-BE49-F238E27FC236}">
                <a16:creationId xmlns:a16="http://schemas.microsoft.com/office/drawing/2014/main" id="{CF09A570-E3D6-FF30-08FF-AB178CEB167A}"/>
              </a:ext>
            </a:extLst>
          </p:cNvPr>
          <p:cNvSpPr txBox="1"/>
          <p:nvPr/>
        </p:nvSpPr>
        <p:spPr>
          <a:xfrm>
            <a:off x="1319283" y="1397052"/>
            <a:ext cx="9553433" cy="1477328"/>
          </a:xfrm>
          <a:prstGeom prst="rect">
            <a:avLst/>
          </a:prstGeom>
          <a:noFill/>
        </p:spPr>
        <p:txBody>
          <a:bodyPr wrap="square" rtlCol="0">
            <a:spAutoFit/>
          </a:bodyPr>
          <a:lstStyle/>
          <a:p>
            <a:pPr marL="285750" indent="-285750" algn="just">
              <a:buFont typeface="Arial" panose="020B0604020202020204" pitchFamily="34" charset="0"/>
              <a:buChar char="•"/>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Todo comenzó con un proyecto del ingeniero navarro Pablo Sánchez </a:t>
            </a:r>
            <a:r>
              <a:rPr lang="es-ES" dirty="0">
                <a:latin typeface="Decima Nova Pro" panose="02000506000000020004" pitchFamily="50" charset="0"/>
                <a:ea typeface="Calibri" panose="020F0502020204030204" pitchFamily="34" charset="0"/>
                <a:cs typeface="Times New Roman" panose="02020603050405020304" pitchFamily="18" charset="0"/>
              </a:rPr>
              <a:t>fundó</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la ONG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“Medicina Abierta al Mundo”</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él donó su tiempo y conocimiento para crear el diseño de esta cuna. “Medicina abierta al Mundo”, se puso en contacto con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Salesianos Pamplona </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para convertir el proyecto en realidad, así durante el curso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21-22</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se comenzó a fabricar estas incubadoras en el colegio Salesianos Pamplona.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León</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se suma al proyecto.</a:t>
            </a:r>
            <a:endParaRPr lang="es-ES" dirty="0"/>
          </a:p>
        </p:txBody>
      </p:sp>
      <p:sp>
        <p:nvSpPr>
          <p:cNvPr id="9" name="CuadroTexto 8">
            <a:extLst>
              <a:ext uri="{FF2B5EF4-FFF2-40B4-BE49-F238E27FC236}">
                <a16:creationId xmlns:a16="http://schemas.microsoft.com/office/drawing/2014/main" id="{75B03307-9713-ABB3-3EB2-24786409E40C}"/>
              </a:ext>
            </a:extLst>
          </p:cNvPr>
          <p:cNvSpPr txBox="1"/>
          <p:nvPr/>
        </p:nvSpPr>
        <p:spPr>
          <a:xfrm>
            <a:off x="1283259" y="3054827"/>
            <a:ext cx="9553433" cy="1559979"/>
          </a:xfrm>
          <a:prstGeom prst="rect">
            <a:avLst/>
          </a:prstGeom>
          <a:noFill/>
        </p:spPr>
        <p:txBody>
          <a:bodyPr wrap="square" rtlCol="0">
            <a:spAutoFit/>
          </a:bodyPr>
          <a:lstStyle/>
          <a:p>
            <a:pPr marL="342900" lvl="0" indent="-342900" algn="just">
              <a:lnSpc>
                <a:spcPct val="107000"/>
              </a:lnSpc>
              <a:spcAft>
                <a:spcPts val="800"/>
              </a:spcAft>
              <a:buFont typeface="Arial" panose="020B0604020202020204" pitchFamily="34" charset="0"/>
              <a:buChar char="•"/>
              <a:tabLst>
                <a:tab pos="457200" algn="l"/>
              </a:tabLst>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Se trata de unas cunas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climatizadas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transportables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y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desmontables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que intentan imitar un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vientre</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materno. Aportan calor, luz y humedad a bebés que nacen de manera prematura en países en conflicto o empobrecidos, cuyas instalaciones médicas y hospitalarias son precarias. Sin estas cunas, estos bebés de bajo peso o con problemas de ictericia tendrán pocas posibilidades de supervivencia. Al año mueren millón y medio de bebés por no tener incubadora.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0EEEA606-39CF-ECCB-1000-52C28AF54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
        <p:nvSpPr>
          <p:cNvPr id="7" name="CuadroTexto 6">
            <a:extLst>
              <a:ext uri="{FF2B5EF4-FFF2-40B4-BE49-F238E27FC236}">
                <a16:creationId xmlns:a16="http://schemas.microsoft.com/office/drawing/2014/main" id="{51C53490-B62A-32F8-4A6B-331B254FF816}"/>
              </a:ext>
            </a:extLst>
          </p:cNvPr>
          <p:cNvSpPr txBox="1"/>
          <p:nvPr/>
        </p:nvSpPr>
        <p:spPr>
          <a:xfrm>
            <a:off x="1283258" y="4790828"/>
            <a:ext cx="9553433" cy="966483"/>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tabLst>
                <a:tab pos="457200" algn="l"/>
              </a:tabLst>
            </a:pPr>
            <a:r>
              <a:rPr lang="es-ES" dirty="0">
                <a:latin typeface="Decima Nova Pro" panose="02000506000000020004" pitchFamily="50" charset="0"/>
                <a:cs typeface="Times New Roman" panose="02020603050405020304" pitchFamily="18" charset="0"/>
              </a:rPr>
              <a:t>La ONG “Ayuda a Contenedores” son “los pies” del proyecto. Es la encargada de hacer llegar la incubadora a alguna ONG en el país de destino, estas ONG suelen tener la gestión de algún hospital</a:t>
            </a:r>
            <a:r>
              <a:rPr lang="es-ES" b="1" i="0" dirty="0">
                <a:solidFill>
                  <a:srgbClr val="50606E"/>
                </a:solidFill>
                <a:effectLst/>
                <a:latin typeface="Arial" panose="020B0604020202020204" pitchFamily="34" charset="0"/>
              </a:rPr>
              <a:t>.</a:t>
            </a:r>
            <a:endParaRPr lang="es-ES" dirty="0"/>
          </a:p>
        </p:txBody>
      </p:sp>
    </p:spTree>
    <p:extLst>
      <p:ext uri="{BB962C8B-B14F-4D97-AF65-F5344CB8AC3E}">
        <p14:creationId xmlns:p14="http://schemas.microsoft.com/office/powerpoint/2010/main" val="698935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3" name="Imagen 2">
            <a:extLst>
              <a:ext uri="{FF2B5EF4-FFF2-40B4-BE49-F238E27FC236}">
                <a16:creationId xmlns:a16="http://schemas.microsoft.com/office/drawing/2014/main" id="{C6549276-E4B6-2AB3-5E51-E940BB282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
        <p:nvSpPr>
          <p:cNvPr id="9" name="CuadroTexto 8">
            <a:extLst>
              <a:ext uri="{FF2B5EF4-FFF2-40B4-BE49-F238E27FC236}">
                <a16:creationId xmlns:a16="http://schemas.microsoft.com/office/drawing/2014/main" id="{3B4BC4F6-3B0E-0ADF-0F18-67A7071A93C6}"/>
              </a:ext>
            </a:extLst>
          </p:cNvPr>
          <p:cNvSpPr txBox="1"/>
          <p:nvPr/>
        </p:nvSpPr>
        <p:spPr>
          <a:xfrm>
            <a:off x="1319283" y="1397052"/>
            <a:ext cx="9553433" cy="369332"/>
          </a:xfrm>
          <a:prstGeom prst="rect">
            <a:avLst/>
          </a:prstGeom>
          <a:noFill/>
        </p:spPr>
        <p:txBody>
          <a:bodyPr wrap="square" rtlCol="0">
            <a:spAutoFit/>
          </a:bodyPr>
          <a:lstStyle/>
          <a:p>
            <a:pPr marL="285750" indent="-285750" algn="just">
              <a:buFont typeface="Arial" panose="020B0604020202020204" pitchFamily="34" charset="0"/>
              <a:buChar char="•"/>
            </a:pPr>
            <a:r>
              <a:rPr lang="es-ES" dirty="0">
                <a:latin typeface="Decima Nova Pro" panose="02000506000000020004" pitchFamily="50" charset="0"/>
                <a:cs typeface="Times New Roman" panose="02020603050405020304" pitchFamily="18" charset="0"/>
              </a:rPr>
              <a:t>Pablo Sánchez, recibía el lunes, 3 de febrero de 2025, el premio </a:t>
            </a:r>
            <a:r>
              <a:rPr lang="es-ES" b="1" dirty="0">
                <a:latin typeface="Decima Nova Pro" panose="02000506000000020004" pitchFamily="50" charset="0"/>
                <a:cs typeface="Times New Roman" panose="02020603050405020304" pitchFamily="18" charset="0"/>
              </a:rPr>
              <a:t>Princesa de Girona Social 2025</a:t>
            </a:r>
            <a:r>
              <a:rPr lang="es-ES" dirty="0">
                <a:latin typeface="Decima Nova Pro" panose="02000506000000020004" pitchFamily="50" charset="0"/>
                <a:cs typeface="Times New Roman" panose="02020603050405020304" pitchFamily="18" charset="0"/>
              </a:rPr>
              <a:t>. </a:t>
            </a:r>
            <a:endParaRPr lang="es-ES" sz="1800" dirty="0">
              <a:effectLst/>
              <a:latin typeface="Decima Nova Pro" panose="02000506000000020004" pitchFamily="50"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AD88CEF1-0557-DFD2-4702-847713B97A3F}"/>
              </a:ext>
            </a:extLst>
          </p:cNvPr>
          <p:cNvSpPr txBox="1"/>
          <p:nvPr/>
        </p:nvSpPr>
        <p:spPr>
          <a:xfrm>
            <a:off x="1319281" y="2075369"/>
            <a:ext cx="9553433" cy="373757"/>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tabLst>
                <a:tab pos="457200" algn="l"/>
              </a:tabLst>
            </a:pPr>
            <a:r>
              <a:rPr lang="es-ES" dirty="0">
                <a:latin typeface="Decima Nova Pro" panose="02000506000000020004" pitchFamily="50" charset="0"/>
                <a:cs typeface="Times New Roman" panose="02020603050405020304" pitchFamily="18" charset="0"/>
              </a:rPr>
              <a:t>En la actualidad ya se ha fabricado cerca de 200 cunas que se han enviado a 30 países</a:t>
            </a:r>
            <a:r>
              <a:rPr lang="es-ES" b="1" i="0" dirty="0">
                <a:solidFill>
                  <a:srgbClr val="50606E"/>
                </a:solidFill>
                <a:effectLst/>
                <a:latin typeface="Arial" panose="020B0604020202020204" pitchFamily="34" charset="0"/>
              </a:rPr>
              <a:t>.</a:t>
            </a:r>
            <a:endParaRPr lang="es-ES" dirty="0"/>
          </a:p>
        </p:txBody>
      </p:sp>
      <p:sp>
        <p:nvSpPr>
          <p:cNvPr id="18" name="CuadroTexto 17">
            <a:extLst>
              <a:ext uri="{FF2B5EF4-FFF2-40B4-BE49-F238E27FC236}">
                <a16:creationId xmlns:a16="http://schemas.microsoft.com/office/drawing/2014/main" id="{472AAEBD-F29B-AFA4-B02C-15136EF9E9E5}"/>
              </a:ext>
            </a:extLst>
          </p:cNvPr>
          <p:cNvSpPr txBox="1"/>
          <p:nvPr/>
        </p:nvSpPr>
        <p:spPr>
          <a:xfrm>
            <a:off x="1319281" y="2701419"/>
            <a:ext cx="9553433" cy="670889"/>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tabLst>
                <a:tab pos="457200" algn="l"/>
              </a:tabLst>
            </a:pPr>
            <a:r>
              <a:rPr lang="es-ES" dirty="0">
                <a:latin typeface="Decima Nova Pro" panose="02000506000000020004" pitchFamily="50" charset="0"/>
                <a:cs typeface="Times New Roman" panose="02020603050405020304" pitchFamily="18" charset="0"/>
              </a:rPr>
              <a:t>Aunque la mayoría de las incubadoras se encuentran en África (Camerún, Ghana, Malí, Kenia, Sierra Leona, Cabo Verde, Mozambique…), también se han enviado a Latinoamérica y Ucrania…</a:t>
            </a:r>
          </a:p>
        </p:txBody>
      </p:sp>
      <p:sp>
        <p:nvSpPr>
          <p:cNvPr id="20" name="CuadroTexto 19">
            <a:extLst>
              <a:ext uri="{FF2B5EF4-FFF2-40B4-BE49-F238E27FC236}">
                <a16:creationId xmlns:a16="http://schemas.microsoft.com/office/drawing/2014/main" id="{9BE4FE6D-0F1B-1603-45BC-A4081F56A62D}"/>
              </a:ext>
            </a:extLst>
          </p:cNvPr>
          <p:cNvSpPr txBox="1"/>
          <p:nvPr/>
        </p:nvSpPr>
        <p:spPr>
          <a:xfrm>
            <a:off x="1319281" y="3538362"/>
            <a:ext cx="9553433" cy="963662"/>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tabLst>
                <a:tab pos="457200" algn="l"/>
              </a:tabLst>
            </a:pPr>
            <a:r>
              <a:rPr lang="es-ES" dirty="0">
                <a:latin typeface="Decima Nova Pro" panose="02000506000000020004" pitchFamily="50" charset="0"/>
                <a:cs typeface="Times New Roman" panose="02020603050405020304" pitchFamily="18" charset="0"/>
              </a:rPr>
              <a:t>Una vez en su destino, pueden controlar todas las incubadoras en tiempo real. De esta forma puede alertar al hospital con rapidez si detecta alguna anomalía en un equipo. La incubadora tiene internet y se puede dar soporte al hospital de destino.</a:t>
            </a:r>
          </a:p>
        </p:txBody>
      </p:sp>
      <p:sp>
        <p:nvSpPr>
          <p:cNvPr id="21" name="CuadroTexto 20">
            <a:extLst>
              <a:ext uri="{FF2B5EF4-FFF2-40B4-BE49-F238E27FC236}">
                <a16:creationId xmlns:a16="http://schemas.microsoft.com/office/drawing/2014/main" id="{B84A2B48-F59F-0F2F-C42A-BE4B7DD61917}"/>
              </a:ext>
            </a:extLst>
          </p:cNvPr>
          <p:cNvSpPr txBox="1"/>
          <p:nvPr/>
        </p:nvSpPr>
        <p:spPr>
          <a:xfrm>
            <a:off x="1355305" y="4668078"/>
            <a:ext cx="9517409" cy="1200329"/>
          </a:xfrm>
          <a:prstGeom prst="rect">
            <a:avLst/>
          </a:prstGeom>
          <a:noFill/>
        </p:spPr>
        <p:txBody>
          <a:bodyPr wrap="square" rtlCol="0">
            <a:spAutoFit/>
          </a:bodyPr>
          <a:lstStyle/>
          <a:p>
            <a:pPr marL="285750" indent="-285750" algn="just">
              <a:buFont typeface="Arial" panose="020B0604020202020204" pitchFamily="34" charset="0"/>
              <a:buChar char="•"/>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Una incubadora tiene un precio de unos 35.000€, estas cunas climatizadas, que dan las mismas coberturas, tienen un coste de material de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350€</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(la mano de obra, maquinaria y energía corre a cargo de los Colegios Salesianos que se han sumado al proyecto).</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564582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3" name="Imagen 2">
            <a:extLst>
              <a:ext uri="{FF2B5EF4-FFF2-40B4-BE49-F238E27FC236}">
                <a16:creationId xmlns:a16="http://schemas.microsoft.com/office/drawing/2014/main" id="{EA2BEB3D-7431-2B99-F550-BC7DA082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662" y="1033758"/>
            <a:ext cx="7687854" cy="5763077"/>
          </a:xfrm>
          <a:prstGeom prst="rect">
            <a:avLst/>
          </a:prstGeom>
          <a:ln>
            <a:noFill/>
          </a:ln>
          <a:effectLst>
            <a:softEdge rad="112500"/>
          </a:effectLst>
        </p:spPr>
      </p:pic>
      <p:pic>
        <p:nvPicPr>
          <p:cNvPr id="2" name="Imagen 1">
            <a:extLst>
              <a:ext uri="{FF2B5EF4-FFF2-40B4-BE49-F238E27FC236}">
                <a16:creationId xmlns:a16="http://schemas.microsoft.com/office/drawing/2014/main" id="{F9DFE71C-8E1C-D58F-5218-DF6BF1A0D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38685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sp>
        <p:nvSpPr>
          <p:cNvPr id="3" name="CuadroTexto 2">
            <a:extLst>
              <a:ext uri="{FF2B5EF4-FFF2-40B4-BE49-F238E27FC236}">
                <a16:creationId xmlns:a16="http://schemas.microsoft.com/office/drawing/2014/main" id="{32F7F71D-CFC3-223F-59E7-FB1039AFE2B0}"/>
              </a:ext>
            </a:extLst>
          </p:cNvPr>
          <p:cNvSpPr txBox="1"/>
          <p:nvPr/>
        </p:nvSpPr>
        <p:spPr>
          <a:xfrm>
            <a:off x="1084855" y="1130352"/>
            <a:ext cx="9526137" cy="2169825"/>
          </a:xfrm>
          <a:prstGeom prst="rect">
            <a:avLst/>
          </a:prstGeom>
          <a:noFill/>
        </p:spPr>
        <p:txBody>
          <a:bodyPr wrap="square" rtlCol="0">
            <a:spAutoFit/>
          </a:bodyPr>
          <a:lstStyle/>
          <a:p>
            <a:pPr marL="285750" lvl="0" indent="-285750" algn="just" fontAlgn="base">
              <a:lnSpc>
                <a:spcPts val="1800"/>
              </a:lnSpc>
              <a:buFont typeface="Arial" panose="020B0604020202020204" pitchFamily="34" charset="0"/>
              <a:buChar char="•"/>
              <a:tabLst>
                <a:tab pos="457200" algn="l"/>
              </a:tabLst>
            </a:pP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Actualmente somos </a:t>
            </a:r>
            <a:r>
              <a:rPr lang="es-ES" sz="1800" b="1"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ocho </a:t>
            </a:r>
            <a:r>
              <a:rPr lang="es-ES" b="1" dirty="0">
                <a:solidFill>
                  <a:srgbClr val="000000"/>
                </a:solidFill>
                <a:latin typeface="Decima Nova Pro" panose="02000506000000020004" pitchFamily="50" charset="0"/>
                <a:ea typeface="Calibri" panose="020F0502020204030204" pitchFamily="34" charset="0"/>
                <a:cs typeface="Times New Roman" panose="02020603050405020304" pitchFamily="18" charset="0"/>
              </a:rPr>
              <a:t>Centros Salesianos </a:t>
            </a:r>
            <a:r>
              <a:rPr lang="es-ES" dirty="0">
                <a:solidFill>
                  <a:srgbClr val="000000"/>
                </a:solidFill>
                <a:latin typeface="Decima Nova Pro" panose="02000506000000020004" pitchFamily="50" charset="0"/>
                <a:ea typeface="Calibri" panose="020F0502020204030204" pitchFamily="34" charset="0"/>
                <a:cs typeface="Times New Roman" panose="02020603050405020304" pitchFamily="18" charset="0"/>
              </a:rPr>
              <a:t>en este Proyecto: </a:t>
            </a: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Deusto, León, Logroño, </a:t>
            </a:r>
            <a:r>
              <a:rPr lang="es-ES" dirty="0">
                <a:solidFill>
                  <a:srgbClr val="000000"/>
                </a:solidFill>
                <a:latin typeface="Decima Nova Pro" panose="02000506000000020004" pitchFamily="50" charset="0"/>
                <a:cs typeface="Times New Roman" panose="02020603050405020304" pitchFamily="18" charset="0"/>
              </a:rPr>
              <a:t>Oviedo, Avilés, Atocha</a:t>
            </a: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 Burgos y Pamplona.</a:t>
            </a:r>
            <a:r>
              <a:rPr lang="es-ES" dirty="0">
                <a:latin typeface="Times New Roman" panose="02020603050405020304" pitchFamily="18" charset="0"/>
                <a:ea typeface="Calibri" panose="020F0502020204030204" pitchFamily="34" charset="0"/>
                <a:cs typeface="Times New Roman" panose="02020603050405020304" pitchFamily="18" charset="0"/>
              </a:rPr>
              <a:t> </a:t>
            </a: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Otros centros, como el de Aranjuez, están trabajando en el corte por láser de una de las piezas que forman parte de la cuna. </a:t>
            </a:r>
          </a:p>
          <a:p>
            <a:pPr lvl="0" algn="just" fontAlgn="base">
              <a:lnSpc>
                <a:spcPts val="1800"/>
              </a:lnSpc>
              <a:tabLst>
                <a:tab pos="457200" algn="l"/>
              </a:tabLst>
            </a:pPr>
            <a:endParaRPr lang="es-ES" dirty="0">
              <a:latin typeface="Times New Roman" panose="02020603050405020304" pitchFamily="18" charset="0"/>
              <a:ea typeface="Calibri" panose="020F0502020204030204" pitchFamily="34" charset="0"/>
            </a:endParaRPr>
          </a:p>
          <a:p>
            <a:pPr marL="285750" lvl="0" indent="-285750" algn="just" fontAlgn="base">
              <a:lnSpc>
                <a:spcPts val="1800"/>
              </a:lnSpc>
              <a:buFont typeface="Arial" panose="020B0604020202020204" pitchFamily="34" charset="0"/>
              <a:buChar char="•"/>
              <a:tabLst>
                <a:tab pos="457200" algn="l"/>
              </a:tabLst>
            </a:pP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Al proyecto se han ido incorporando otros centros como Domingo Savio de Madrid, Carabanchel, Zaragoza y Vigo. Que están trabajando en crear su primera cuna.</a:t>
            </a:r>
          </a:p>
          <a:p>
            <a:pPr lvl="0" algn="just" fontAlgn="base">
              <a:lnSpc>
                <a:spcPts val="1800"/>
              </a:lnSpc>
              <a:tabLst>
                <a:tab pos="457200" algn="l"/>
              </a:tabLst>
            </a:pPr>
            <a:endPar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endParaRPr>
          </a:p>
          <a:p>
            <a:pPr marL="285750" lvl="0" indent="-285750" algn="just" fontAlgn="base">
              <a:lnSpc>
                <a:spcPts val="1800"/>
              </a:lnSpc>
              <a:buFont typeface="Arial" panose="020B0604020202020204" pitchFamily="34" charset="0"/>
              <a:buChar char="•"/>
              <a:tabLst>
                <a:tab pos="457200" algn="l"/>
              </a:tabLst>
            </a:pP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Las cunas ya están funcionando en </a:t>
            </a:r>
            <a:r>
              <a:rPr lang="es-ES" sz="1800" b="1"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14 países </a:t>
            </a:r>
            <a:r>
              <a:rPr lang="es-ES" sz="1800" dirty="0">
                <a:solidFill>
                  <a:srgbClr val="000000"/>
                </a:solidFill>
                <a:effectLst/>
                <a:latin typeface="Decima Nova Pro" panose="02000506000000020004" pitchFamily="50" charset="0"/>
                <a:ea typeface="Calibri" panose="020F0502020204030204" pitchFamily="34" charset="0"/>
                <a:cs typeface="Times New Roman" panose="02020603050405020304" pitchFamily="18" charset="0"/>
              </a:rPr>
              <a:t>de 4 continentes.</a:t>
            </a:r>
            <a:r>
              <a:rPr lang="es-ES" sz="1800" dirty="0">
                <a:solidFill>
                  <a:srgbClr val="000000"/>
                </a:solidFill>
                <a:effectLst/>
                <a:latin typeface="Calibri" panose="020F0502020204030204" pitchFamily="34" charset="0"/>
                <a:ea typeface="Calibri" panose="020F0502020204030204" pitchFamily="34" charset="0"/>
              </a:rPr>
              <a:t> </a:t>
            </a:r>
            <a:r>
              <a:rPr lang="es-ES" dirty="0">
                <a:solidFill>
                  <a:srgbClr val="000000"/>
                </a:solidFill>
                <a:latin typeface="Decima Nova Pro" panose="02000506000000020004" pitchFamily="50" charset="0"/>
                <a:cs typeface="Times New Roman" panose="02020603050405020304" pitchFamily="18" charset="0"/>
              </a:rPr>
              <a:t>Ucrania, Siria, Nepal, Cabo Verde Camerún, Mali, Uganda, República Democrática del Congo, Congo, Senegal y Mozambique</a:t>
            </a:r>
            <a:r>
              <a:rPr lang="es-ES" sz="1800" dirty="0">
                <a:solidFill>
                  <a:srgbClr val="50606E"/>
                </a:solidFill>
                <a:effectLst/>
                <a:latin typeface="Arial" panose="020B0604020202020204" pitchFamily="34"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p:txBody>
      </p:sp>
      <p:pic>
        <p:nvPicPr>
          <p:cNvPr id="7" name="Imagen 6" descr="Grupo de personas frente a un pastel&#10;&#10;Descripción generada automáticamente con confianza media">
            <a:extLst>
              <a:ext uri="{FF2B5EF4-FFF2-40B4-BE49-F238E27FC236}">
                <a16:creationId xmlns:a16="http://schemas.microsoft.com/office/drawing/2014/main" id="{EA6AFF92-3DFB-D2ED-976F-94B5A745C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107" y="3300177"/>
            <a:ext cx="7585786" cy="3413604"/>
          </a:xfrm>
          <a:prstGeom prst="rect">
            <a:avLst/>
          </a:prstGeom>
          <a:ln>
            <a:noFill/>
          </a:ln>
          <a:effectLst>
            <a:softEdge rad="112500"/>
          </a:effectLst>
        </p:spPr>
      </p:pic>
      <p:pic>
        <p:nvPicPr>
          <p:cNvPr id="2" name="Imagen 1">
            <a:extLst>
              <a:ext uri="{FF2B5EF4-FFF2-40B4-BE49-F238E27FC236}">
                <a16:creationId xmlns:a16="http://schemas.microsoft.com/office/drawing/2014/main" id="{C0883B61-4313-614B-6A2D-ED2138A35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pic>
        <p:nvPicPr>
          <p:cNvPr id="9" name="Imagen 8">
            <a:extLst>
              <a:ext uri="{FF2B5EF4-FFF2-40B4-BE49-F238E27FC236}">
                <a16:creationId xmlns:a16="http://schemas.microsoft.com/office/drawing/2014/main" id="{3BA952EE-FC3B-19AE-0845-88DECC95C6BF}"/>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943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sp>
        <p:nvSpPr>
          <p:cNvPr id="2" name="CuadroTexto 1">
            <a:extLst>
              <a:ext uri="{FF2B5EF4-FFF2-40B4-BE49-F238E27FC236}">
                <a16:creationId xmlns:a16="http://schemas.microsoft.com/office/drawing/2014/main" id="{26430A97-75C3-9BA0-EDD9-C1F07A3DA558}"/>
              </a:ext>
            </a:extLst>
          </p:cNvPr>
          <p:cNvSpPr txBox="1"/>
          <p:nvPr/>
        </p:nvSpPr>
        <p:spPr>
          <a:xfrm>
            <a:off x="1126438" y="1130352"/>
            <a:ext cx="9553433" cy="369332"/>
          </a:xfrm>
          <a:prstGeom prst="rect">
            <a:avLst/>
          </a:prstGeom>
          <a:noFill/>
        </p:spPr>
        <p:txBody>
          <a:bodyPr wrap="square" rtlCol="0">
            <a:spAutoFit/>
          </a:bodyPr>
          <a:lstStyle/>
          <a:p>
            <a:pPr marL="285750" indent="-285750" algn="just">
              <a:buFont typeface="Arial" panose="020B0604020202020204" pitchFamily="34" charset="0"/>
              <a:buChar char="•"/>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En febrero del 2022 León adquiere una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fresadora CNC </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para mecanizar las planchas de las cunas.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2A2AC4EC-CC26-2462-5220-F85FEBF28257}"/>
              </a:ext>
            </a:extLst>
          </p:cNvPr>
          <p:cNvPicPr>
            <a:picLocks noChangeAspect="1"/>
          </p:cNvPicPr>
          <p:nvPr/>
        </p:nvPicPr>
        <p:blipFill>
          <a:blip r:embed="rId4"/>
          <a:stretch>
            <a:fillRect/>
          </a:stretch>
        </p:blipFill>
        <p:spPr>
          <a:xfrm>
            <a:off x="1512129" y="1654629"/>
            <a:ext cx="9167742" cy="5156855"/>
          </a:xfrm>
          <a:prstGeom prst="rect">
            <a:avLst/>
          </a:prstGeom>
          <a:ln>
            <a:noFill/>
          </a:ln>
          <a:effectLst>
            <a:softEdge rad="112500"/>
          </a:effectLst>
        </p:spPr>
      </p:pic>
      <p:pic>
        <p:nvPicPr>
          <p:cNvPr id="7" name="Imagen 6">
            <a:extLst>
              <a:ext uri="{FF2B5EF4-FFF2-40B4-BE49-F238E27FC236}">
                <a16:creationId xmlns:a16="http://schemas.microsoft.com/office/drawing/2014/main" id="{154AA58E-4B76-DC8B-D282-BFCDD85AE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3672141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sp>
        <p:nvSpPr>
          <p:cNvPr id="2" name="CuadroTexto 1">
            <a:extLst>
              <a:ext uri="{FF2B5EF4-FFF2-40B4-BE49-F238E27FC236}">
                <a16:creationId xmlns:a16="http://schemas.microsoft.com/office/drawing/2014/main" id="{E571FF85-4069-D433-D975-8174F02E44A3}"/>
              </a:ext>
            </a:extLst>
          </p:cNvPr>
          <p:cNvSpPr txBox="1"/>
          <p:nvPr/>
        </p:nvSpPr>
        <p:spPr>
          <a:xfrm>
            <a:off x="1049315" y="1130352"/>
            <a:ext cx="9662614" cy="369332"/>
          </a:xfrm>
          <a:prstGeom prst="rect">
            <a:avLst/>
          </a:prstGeom>
          <a:noFill/>
        </p:spPr>
        <p:txBody>
          <a:bodyPr wrap="square" rtlCol="0">
            <a:spAutoFit/>
          </a:bodyPr>
          <a:lstStyle/>
          <a:p>
            <a:pPr marL="285750" indent="-285750" algn="just">
              <a:buFont typeface="Arial" panose="020B0604020202020204" pitchFamily="34" charset="0"/>
              <a:buChar char="•"/>
            </a:pP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A 1 de abril de 2022 en León hemos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mecanizado</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todas las </a:t>
            </a:r>
            <a:r>
              <a:rPr lang="es-ES" sz="1800" b="1" dirty="0">
                <a:effectLst/>
                <a:latin typeface="Decima Nova Pro" panose="02000506000000020004" pitchFamily="50" charset="0"/>
                <a:ea typeface="Calibri" panose="020F0502020204030204" pitchFamily="34" charset="0"/>
                <a:cs typeface="Times New Roman" panose="02020603050405020304" pitchFamily="18" charset="0"/>
              </a:rPr>
              <a:t>piezas</a:t>
            </a:r>
            <a:r>
              <a:rPr lang="es-ES" sz="1800" dirty="0">
                <a:effectLst/>
                <a:latin typeface="Decima Nova Pro" panose="02000506000000020004" pitchFamily="50" charset="0"/>
                <a:ea typeface="Calibri" panose="020F0502020204030204" pitchFamily="34" charset="0"/>
                <a:cs typeface="Times New Roman" panose="02020603050405020304" pitchFamily="18" charset="0"/>
              </a:rPr>
              <a:t> de la primera cuna.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Imagen que contiene Interfaz de usuario gráfica&#10;&#10;Descripción generada automáticamente">
            <a:extLst>
              <a:ext uri="{FF2B5EF4-FFF2-40B4-BE49-F238E27FC236}">
                <a16:creationId xmlns:a16="http://schemas.microsoft.com/office/drawing/2014/main" id="{ECC4FF71-35DF-C08C-F179-90C0D18CC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199" y="1625941"/>
            <a:ext cx="6799601" cy="5232059"/>
          </a:xfrm>
          <a:prstGeom prst="rect">
            <a:avLst/>
          </a:prstGeom>
          <a:ln>
            <a:noFill/>
          </a:ln>
          <a:effectLst>
            <a:softEdge rad="112500"/>
          </a:effectLst>
        </p:spPr>
      </p:pic>
      <p:pic>
        <p:nvPicPr>
          <p:cNvPr id="7" name="Imagen 6">
            <a:extLst>
              <a:ext uri="{FF2B5EF4-FFF2-40B4-BE49-F238E27FC236}">
                <a16:creationId xmlns:a16="http://schemas.microsoft.com/office/drawing/2014/main" id="{0A9E52FA-BCF3-8225-5147-C7AA28FC6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351823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3" name="Imagen 2" descr="Grupo de personas paradas en la cocina&#10;&#10;Descripción generada automáticamente">
            <a:extLst>
              <a:ext uri="{FF2B5EF4-FFF2-40B4-BE49-F238E27FC236}">
                <a16:creationId xmlns:a16="http://schemas.microsoft.com/office/drawing/2014/main" id="{5C1083A9-B4FE-D479-1FCB-EF8CB6C4D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42" y="1250973"/>
            <a:ext cx="5808072" cy="4356054"/>
          </a:xfrm>
          <a:prstGeom prst="rect">
            <a:avLst/>
          </a:prstGeom>
          <a:ln>
            <a:noFill/>
          </a:ln>
          <a:effectLst>
            <a:softEdge rad="112500"/>
          </a:effectLst>
        </p:spPr>
      </p:pic>
      <p:pic>
        <p:nvPicPr>
          <p:cNvPr id="7" name="Imagen 6" descr="Imagen que contiene interior, cocina, lavabo, mostrador&#10;&#10;Descripción generada automáticamente">
            <a:extLst>
              <a:ext uri="{FF2B5EF4-FFF2-40B4-BE49-F238E27FC236}">
                <a16:creationId xmlns:a16="http://schemas.microsoft.com/office/drawing/2014/main" id="{F733935A-E1CD-6208-199B-87F81236C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054" y="1250973"/>
            <a:ext cx="3786909" cy="4291830"/>
          </a:xfrm>
          <a:prstGeom prst="rect">
            <a:avLst/>
          </a:prstGeom>
          <a:ln>
            <a:noFill/>
          </a:ln>
          <a:effectLst>
            <a:softEdge rad="112500"/>
          </a:effectLst>
        </p:spPr>
      </p:pic>
      <p:pic>
        <p:nvPicPr>
          <p:cNvPr id="8" name="Imagen 7">
            <a:extLst>
              <a:ext uri="{FF2B5EF4-FFF2-40B4-BE49-F238E27FC236}">
                <a16:creationId xmlns:a16="http://schemas.microsoft.com/office/drawing/2014/main" id="{A1B1F4AE-C67D-44EF-B9B5-623ABBC04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107559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0">
              <a:srgbClr val="D40821"/>
            </a:gs>
            <a:gs pos="50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2F6C895-D424-4BE5-5015-3BF4AA4C27A5}"/>
              </a:ext>
            </a:extLst>
          </p:cNvPr>
          <p:cNvGrpSpPr/>
          <p:nvPr/>
        </p:nvGrpSpPr>
        <p:grpSpPr>
          <a:xfrm>
            <a:off x="0" y="0"/>
            <a:ext cx="12192000" cy="986133"/>
            <a:chOff x="0" y="0"/>
            <a:chExt cx="12192000" cy="986133"/>
          </a:xfrm>
        </p:grpSpPr>
        <p:pic>
          <p:nvPicPr>
            <p:cNvPr id="4" name="Imagen 3">
              <a:extLst>
                <a:ext uri="{FF2B5EF4-FFF2-40B4-BE49-F238E27FC236}">
                  <a16:creationId xmlns:a16="http://schemas.microsoft.com/office/drawing/2014/main" id="{7AB24583-AC35-1F12-4F71-4709B590C5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86133"/>
            </a:xfrm>
            <a:prstGeom prst="rect">
              <a:avLst/>
            </a:prstGeom>
            <a:noFill/>
          </p:spPr>
        </p:pic>
        <p:pic>
          <p:nvPicPr>
            <p:cNvPr id="5" name="Imagen 4" descr="Logotipo&#10;&#10;Descripción generada automáticamente">
              <a:extLst>
                <a:ext uri="{FF2B5EF4-FFF2-40B4-BE49-F238E27FC236}">
                  <a16:creationId xmlns:a16="http://schemas.microsoft.com/office/drawing/2014/main" id="{A96F8CFD-67C2-887C-2846-3FC1D08D22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500" y="144219"/>
              <a:ext cx="1494016" cy="518392"/>
            </a:xfrm>
            <a:prstGeom prst="rect">
              <a:avLst/>
            </a:prstGeom>
            <a:noFill/>
          </p:spPr>
        </p:pic>
      </p:grpSp>
      <p:pic>
        <p:nvPicPr>
          <p:cNvPr id="2" name="Imagen 1" descr="Un grupo de personas en un salón de clases&#10;&#10;Descripción generada automáticamente con confianza baja">
            <a:extLst>
              <a:ext uri="{FF2B5EF4-FFF2-40B4-BE49-F238E27FC236}">
                <a16:creationId xmlns:a16="http://schemas.microsoft.com/office/drawing/2014/main" id="{B0BA9DF5-213A-8C31-69FD-E5E520DD7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401" y="986133"/>
            <a:ext cx="7790115" cy="5842586"/>
          </a:xfrm>
          <a:prstGeom prst="rect">
            <a:avLst/>
          </a:prstGeom>
          <a:ln>
            <a:noFill/>
          </a:ln>
          <a:effectLst>
            <a:softEdge rad="112500"/>
          </a:effectLst>
        </p:spPr>
      </p:pic>
      <p:pic>
        <p:nvPicPr>
          <p:cNvPr id="3" name="Imagen 2">
            <a:extLst>
              <a:ext uri="{FF2B5EF4-FFF2-40B4-BE49-F238E27FC236}">
                <a16:creationId xmlns:a16="http://schemas.microsoft.com/office/drawing/2014/main" id="{0B6D5A99-23D3-2B23-EF19-74E5F4B92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42" y="32280"/>
            <a:ext cx="3372116" cy="921572"/>
          </a:xfrm>
          <a:prstGeom prst="rect">
            <a:avLst/>
          </a:prstGeom>
        </p:spPr>
      </p:pic>
    </p:spTree>
    <p:extLst>
      <p:ext uri="{BB962C8B-B14F-4D97-AF65-F5344CB8AC3E}">
        <p14:creationId xmlns:p14="http://schemas.microsoft.com/office/powerpoint/2010/main" val="12981994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TotalTime>
  <Words>601</Words>
  <Application>Microsoft Office PowerPoint</Application>
  <PresentationFormat>Panorámica</PresentationFormat>
  <Paragraphs>29</Paragraphs>
  <Slides>15</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15</vt:i4>
      </vt:variant>
    </vt:vector>
  </HeadingPairs>
  <TitlesOfParts>
    <vt:vector size="21" baseType="lpstr">
      <vt:lpstr>Arial</vt:lpstr>
      <vt:lpstr>Calibri</vt:lpstr>
      <vt:lpstr>Calibri Light</vt:lpstr>
      <vt:lpstr>Decima Nova Pro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BELÉN CRESPO  BOIXO</dc:creator>
  <cp:lastModifiedBy>ANA BELÉN CRESPO  BOIXO</cp:lastModifiedBy>
  <cp:revision>28</cp:revision>
  <dcterms:created xsi:type="dcterms:W3CDTF">2023-03-27T08:25:00Z</dcterms:created>
  <dcterms:modified xsi:type="dcterms:W3CDTF">2025-03-27T09:01:07Z</dcterms:modified>
</cp:coreProperties>
</file>